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63" r:id="rId4"/>
    <p:sldId id="365" r:id="rId5"/>
    <p:sldId id="364" r:id="rId6"/>
    <p:sldId id="366" r:id="rId7"/>
    <p:sldId id="367" r:id="rId8"/>
    <p:sldId id="374" r:id="rId9"/>
    <p:sldId id="368" r:id="rId10"/>
    <p:sldId id="369" r:id="rId11"/>
    <p:sldId id="371" r:id="rId12"/>
    <p:sldId id="37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hyperlink" Target="https://www.e-sfera.hr/dodatni-digitalni-sadrzaji/e50174e8-8590-46c5-82ac-ef72da6b640d/assets/audio/look_back_2a_-_five_children-wonderland_6.mp3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-sfera.hr/dodatni-digitalni-sadrzaji/e50174e8-8590-46c5-82ac-ef72da6b640d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hyperlink" Target="https://www.e-sfera.hr/dodatni-digitalni-sadrzaji/e50174e8-8590-46c5-82ac-ef72da6b640d/assets/audio/look_back_2_-grammar_rap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2A2F84-8D57-47C7-9520-340B07A4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390FF2B-F153-4A33-A1C1-93B5A7105DB5}"/>
              </a:ext>
            </a:extLst>
          </p:cNvPr>
          <p:cNvSpPr txBox="1"/>
          <p:nvPr/>
        </p:nvSpPr>
        <p:spPr>
          <a:xfrm>
            <a:off x="5004440" y="2352685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UNIT 2; </a:t>
            </a:r>
            <a:br>
              <a:rPr lang="hr-HR" sz="4000" b="1" u="sng" dirty="0">
                <a:solidFill>
                  <a:srgbClr val="FF0000"/>
                </a:solidFill>
              </a:rPr>
            </a:br>
            <a:r>
              <a:rPr lang="hr-HR" sz="4000" b="1" u="sng" dirty="0">
                <a:solidFill>
                  <a:srgbClr val="FF0000"/>
                </a:solidFill>
              </a:rPr>
              <a:t>My </a:t>
            </a:r>
            <a:r>
              <a:rPr lang="hr-HR" sz="4000" b="1" u="sng" dirty="0" err="1">
                <a:solidFill>
                  <a:srgbClr val="FF0000"/>
                </a:solidFill>
              </a:rPr>
              <a:t>family</a:t>
            </a:r>
            <a:r>
              <a:rPr lang="hr-HR" sz="4000" b="1" u="sng" dirty="0">
                <a:solidFill>
                  <a:srgbClr val="FF0000"/>
                </a:solidFill>
              </a:rPr>
              <a:t> </a:t>
            </a:r>
            <a:r>
              <a:rPr lang="hr-HR" sz="4000" b="1" u="sng" dirty="0" err="1">
                <a:solidFill>
                  <a:srgbClr val="FF0000"/>
                </a:solidFill>
              </a:rPr>
              <a:t>and</a:t>
            </a:r>
            <a:r>
              <a:rPr lang="hr-HR" sz="4000" b="1" u="sng" dirty="0">
                <a:solidFill>
                  <a:srgbClr val="FF0000"/>
                </a:solidFill>
              </a:rPr>
              <a:t> </a:t>
            </a:r>
            <a:r>
              <a:rPr lang="hr-HR" sz="4000" b="1" u="sng" dirty="0" err="1">
                <a:solidFill>
                  <a:srgbClr val="FF0000"/>
                </a:solidFill>
              </a:rPr>
              <a:t>friends</a:t>
            </a:r>
            <a:endParaRPr lang="hr-HR" sz="4000" b="1" u="sng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12DCEF6-B202-40EA-A51C-F5F503492C47}"/>
              </a:ext>
            </a:extLst>
          </p:cNvPr>
          <p:cNvSpPr txBox="1"/>
          <p:nvPr/>
        </p:nvSpPr>
        <p:spPr>
          <a:xfrm>
            <a:off x="5852161" y="3531870"/>
            <a:ext cx="612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Look</a:t>
            </a:r>
            <a:r>
              <a:rPr lang="hr-HR" sz="4000" dirty="0"/>
              <a:t> </a:t>
            </a:r>
            <a:r>
              <a:rPr lang="hr-HR" sz="4000" dirty="0" err="1"/>
              <a:t>back</a:t>
            </a:r>
            <a:r>
              <a:rPr lang="hr-HR" sz="4000" dirty="0"/>
              <a:t> 2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36A2C99-6F86-42BA-B0CC-E8EE2F87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0"/>
            <a:ext cx="5120639" cy="685799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98710" y="1075831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Describe an ideal children’s room.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0" y="1841025"/>
            <a:ext cx="7892383" cy="33475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0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9"/>
            <a:ext cx="5131899" cy="685177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27316" y="170957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Listen and match. Then check: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https://www.e-sfera.hr/dodatni-digitalni-sadrzaji/e50174e8-8590-46c5-82ac-ef72da6b640d/assets/audio/look_back_2a_-_five_children-wonderland_6.mp3</a:t>
            </a:r>
            <a:endParaRPr lang="hr-HR" sz="2000" i="1" dirty="0"/>
          </a:p>
          <a:p>
            <a:pPr algn="l"/>
            <a:endParaRPr lang="hr-HR" sz="2000" i="1" dirty="0"/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92" y="2937509"/>
            <a:ext cx="7021307" cy="36355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201EF17-29BB-413F-86AA-0CB90B7F583F}"/>
              </a:ext>
            </a:extLst>
          </p:cNvPr>
          <p:cNvSpPr txBox="1">
            <a:spLocks/>
          </p:cNvSpPr>
          <p:nvPr/>
        </p:nvSpPr>
        <p:spPr>
          <a:xfrm>
            <a:off x="7156684" y="544279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5" name="05_24_Look_back_02_Wonderland_attractions">
            <a:hlinkClick r:id="" action="ppaction://media"/>
            <a:extLst>
              <a:ext uri="{FF2B5EF4-FFF2-40B4-BE49-F238E27FC236}">
                <a16:creationId xmlns:a16="http://schemas.microsoft.com/office/drawing/2014/main" id="{1AF36602-45E4-417D-96D5-84B9B1CBA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3016" y="2327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45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5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 uiExpand="1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"/>
            <a:ext cx="5131899" cy="6844563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291917" y="344692"/>
            <a:ext cx="3618142" cy="61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Now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slef-evaluate</a:t>
            </a:r>
            <a:r>
              <a:rPr lang="hr-HR" sz="2000" b="1" dirty="0"/>
              <a:t>. Read the sentences, think and tick the right column.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5779"/>
            <a:ext cx="7003121" cy="665935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684B39E-7FEC-450F-9EBD-23E139B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9172" y="1521564"/>
            <a:ext cx="371475" cy="361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5FF151-8F7B-4485-B473-1CF59A23E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9538" y="2568371"/>
            <a:ext cx="342900" cy="361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C5B4FC-6658-4C96-87E2-CA675D52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8262" y="3800603"/>
            <a:ext cx="333375" cy="36195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E6AECDD-C5EF-4E5F-A51E-DBABC412CEDF}"/>
              </a:ext>
            </a:extLst>
          </p:cNvPr>
          <p:cNvSpPr txBox="1">
            <a:spLocks/>
          </p:cNvSpPr>
          <p:nvPr/>
        </p:nvSpPr>
        <p:spPr>
          <a:xfrm>
            <a:off x="1062264" y="2014670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kako ljudi izgledaju i kakvi su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CE6B2F-F828-4C33-9A23-4267B7BE5502}"/>
              </a:ext>
            </a:extLst>
          </p:cNvPr>
          <p:cNvSpPr txBox="1">
            <a:spLocks/>
          </p:cNvSpPr>
          <p:nvPr/>
        </p:nvSpPr>
        <p:spPr>
          <a:xfrm>
            <a:off x="1062264" y="2455545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pisati o svojoj obitelji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153CA23-375B-4375-8E29-58BF2D9E572D}"/>
              </a:ext>
            </a:extLst>
          </p:cNvPr>
          <p:cNvSpPr txBox="1">
            <a:spLocks/>
          </p:cNvSpPr>
          <p:nvPr/>
        </p:nvSpPr>
        <p:spPr>
          <a:xfrm>
            <a:off x="1062264" y="2850311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opisati mjesta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FCA029-D38B-4CB7-A30A-1E9E53B35D66}"/>
              </a:ext>
            </a:extLst>
          </p:cNvPr>
          <p:cNvSpPr txBox="1">
            <a:spLocks/>
          </p:cNvSpPr>
          <p:nvPr/>
        </p:nvSpPr>
        <p:spPr>
          <a:xfrm>
            <a:off x="1062264" y="3192484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davati naredbe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939F4FD-E8F2-4745-A2E1-32A52D84C1AD}"/>
              </a:ext>
            </a:extLst>
          </p:cNvPr>
          <p:cNvSpPr txBox="1">
            <a:spLocks/>
          </p:cNvSpPr>
          <p:nvPr/>
        </p:nvSpPr>
        <p:spPr>
          <a:xfrm>
            <a:off x="1062264" y="3574951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napisati razglednicu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D9244F-B4F4-4518-A402-69448474E40E}"/>
              </a:ext>
            </a:extLst>
          </p:cNvPr>
          <p:cNvSpPr txBox="1">
            <a:spLocks/>
          </p:cNvSpPr>
          <p:nvPr/>
        </p:nvSpPr>
        <p:spPr>
          <a:xfrm>
            <a:off x="1062264" y="3908708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kako možemo putovati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55E76-1041-4484-92E4-020A9043ABE1}"/>
              </a:ext>
            </a:extLst>
          </p:cNvPr>
          <p:cNvSpPr txBox="1">
            <a:spLocks/>
          </p:cNvSpPr>
          <p:nvPr/>
        </p:nvSpPr>
        <p:spPr>
          <a:xfrm>
            <a:off x="1062264" y="4236827"/>
            <a:ext cx="364689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napisati poruku na mobitelu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90BA44-8E73-4607-A40B-7697B8DF9874}"/>
              </a:ext>
            </a:extLst>
          </p:cNvPr>
          <p:cNvSpPr txBox="1">
            <a:spLocks/>
          </p:cNvSpPr>
          <p:nvPr/>
        </p:nvSpPr>
        <p:spPr>
          <a:xfrm>
            <a:off x="1062264" y="4593380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što možemo, a što ne možemo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0CDB930-7C80-4577-A340-FDD638431E56}"/>
              </a:ext>
            </a:extLst>
          </p:cNvPr>
          <p:cNvSpPr txBox="1">
            <a:spLocks/>
          </p:cNvSpPr>
          <p:nvPr/>
        </p:nvSpPr>
        <p:spPr>
          <a:xfrm>
            <a:off x="1062264" y="4949933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neke glazbene instrumente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6E4AFB8-F9ED-4C4F-AE13-315E65BC4D39}"/>
              </a:ext>
            </a:extLst>
          </p:cNvPr>
          <p:cNvSpPr txBox="1">
            <a:spLocks/>
          </p:cNvSpPr>
          <p:nvPr/>
        </p:nvSpPr>
        <p:spPr>
          <a:xfrm>
            <a:off x="1062264" y="5290028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pročitati, razumjeti i prepričati priču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53AE7DB-FE89-4AA6-AAE2-A7B3747C151E}"/>
              </a:ext>
            </a:extLst>
          </p:cNvPr>
          <p:cNvSpPr txBox="1">
            <a:spLocks/>
          </p:cNvSpPr>
          <p:nvPr/>
        </p:nvSpPr>
        <p:spPr>
          <a:xfrm>
            <a:off x="1062264" y="5637494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odjevne predmete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BF6100A-759B-4529-B6D3-64C7C4B07756}"/>
              </a:ext>
            </a:extLst>
          </p:cNvPr>
          <p:cNvSpPr txBox="1">
            <a:spLocks/>
          </p:cNvSpPr>
          <p:nvPr/>
        </p:nvSpPr>
        <p:spPr>
          <a:xfrm>
            <a:off x="1062264" y="5948327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razgovarati sa prodavačem u </a:t>
            </a:r>
            <a:br>
              <a:rPr lang="hr-HR" sz="1800" i="1" dirty="0">
                <a:solidFill>
                  <a:srgbClr val="FF0000"/>
                </a:solidFill>
              </a:rPr>
            </a:br>
            <a:r>
              <a:rPr lang="hr-HR" sz="1800" i="1" dirty="0">
                <a:solidFill>
                  <a:srgbClr val="FF0000"/>
                </a:solidFill>
              </a:rPr>
              <a:t>                        trgovini odjećom </a:t>
            </a:r>
          </a:p>
        </p:txBody>
      </p:sp>
    </p:spTree>
    <p:extLst>
      <p:ext uri="{BB962C8B-B14F-4D97-AF65-F5344CB8AC3E}">
        <p14:creationId xmlns:p14="http://schemas.microsoft.com/office/powerpoint/2010/main" val="38490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687371E-9085-4922-A7AA-F1275724966B}"/>
              </a:ext>
            </a:extLst>
          </p:cNvPr>
          <p:cNvSpPr txBox="1">
            <a:spLocks/>
          </p:cNvSpPr>
          <p:nvPr/>
        </p:nvSpPr>
        <p:spPr>
          <a:xfrm>
            <a:off x="5241140" y="847316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It’s the end of Unit 2!</a:t>
            </a:r>
          </a:p>
          <a:p>
            <a:pPr marL="0" indent="0">
              <a:buNone/>
            </a:pPr>
            <a:r>
              <a:rPr lang="hr-HR" sz="2000" i="1" dirty="0"/>
              <a:t>Prisjetimo se da smo ponovili i proširili vokabular vezan za članove obitelji, opisivanje ljudi, prijevozna sredstva, odjeću i glazbene instrumente. Naučili smo koristiti glagol CAN, te ponovili razliku između izraza THERE IS i THERE ARE. Osim toga naučili smo iWH- riječi, te kako izraziti pripadanje!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0"/>
            <a:ext cx="5118048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41140" y="233474"/>
            <a:ext cx="1957103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page 38.</a:t>
            </a:r>
          </a:p>
        </p:txBody>
      </p:sp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0"/>
            <a:ext cx="512064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94195" y="58403"/>
            <a:ext cx="6019800" cy="111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In task 1, you need to sort out the words.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7" y="832977"/>
            <a:ext cx="10225128" cy="58978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B514592-B71B-4AAC-854A-DB9D1F917092}"/>
              </a:ext>
            </a:extLst>
          </p:cNvPr>
          <p:cNvSpPr txBox="1">
            <a:spLocks/>
          </p:cNvSpPr>
          <p:nvPr/>
        </p:nvSpPr>
        <p:spPr>
          <a:xfrm>
            <a:off x="1426808" y="3938678"/>
            <a:ext cx="2230792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PUTUJEMO SA…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436C271-77B4-48D3-BECB-C451AF15635B}"/>
              </a:ext>
            </a:extLst>
          </p:cNvPr>
          <p:cNvSpPr txBox="1">
            <a:spLocks/>
          </p:cNvSpPr>
          <p:nvPr/>
        </p:nvSpPr>
        <p:spPr>
          <a:xfrm>
            <a:off x="3657600" y="3100829"/>
            <a:ext cx="2746344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GLAZBENI INSTRUMENTI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04743A2-D519-411A-8197-440919593DDC}"/>
              </a:ext>
            </a:extLst>
          </p:cNvPr>
          <p:cNvSpPr txBox="1">
            <a:spLocks/>
          </p:cNvSpPr>
          <p:nvPr/>
        </p:nvSpPr>
        <p:spPr>
          <a:xfrm>
            <a:off x="6188398" y="3803881"/>
            <a:ext cx="2406328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ČLANOVI OBITELJI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01C4E35-2BD3-4FF0-B2E2-76ABE30A611B}"/>
              </a:ext>
            </a:extLst>
          </p:cNvPr>
          <p:cNvSpPr txBox="1">
            <a:spLocks/>
          </p:cNvSpPr>
          <p:nvPr/>
        </p:nvSpPr>
        <p:spPr>
          <a:xfrm>
            <a:off x="8594726" y="3829876"/>
            <a:ext cx="2308860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ODJEĆA I OBUĆA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FE26E40-CA8F-4E79-B717-16607F931FF1}"/>
              </a:ext>
            </a:extLst>
          </p:cNvPr>
          <p:cNvSpPr txBox="1">
            <a:spLocks/>
          </p:cNvSpPr>
          <p:nvPr/>
        </p:nvSpPr>
        <p:spPr>
          <a:xfrm>
            <a:off x="1744598" y="4346471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tram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E8AFA60-5BF3-44E1-9180-D057E2F99EB4}"/>
              </a:ext>
            </a:extLst>
          </p:cNvPr>
          <p:cNvSpPr txBox="1">
            <a:spLocks/>
          </p:cNvSpPr>
          <p:nvPr/>
        </p:nvSpPr>
        <p:spPr>
          <a:xfrm>
            <a:off x="6617734" y="4323579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cousin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D36E90B-8BCC-4363-BBBE-4963CF4F9FD1}"/>
              </a:ext>
            </a:extLst>
          </p:cNvPr>
          <p:cNvSpPr txBox="1">
            <a:spLocks/>
          </p:cNvSpPr>
          <p:nvPr/>
        </p:nvSpPr>
        <p:spPr>
          <a:xfrm>
            <a:off x="4086936" y="4367241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drum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4C090A3-B102-4BD6-8457-780861CC2A1E}"/>
              </a:ext>
            </a:extLst>
          </p:cNvPr>
          <p:cNvSpPr txBox="1">
            <a:spLocks/>
          </p:cNvSpPr>
          <p:nvPr/>
        </p:nvSpPr>
        <p:spPr>
          <a:xfrm>
            <a:off x="9024062" y="4323579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underwear</a:t>
            </a:r>
          </a:p>
        </p:txBody>
      </p:sp>
    </p:spTree>
    <p:extLst>
      <p:ext uri="{BB962C8B-B14F-4D97-AF65-F5344CB8AC3E}">
        <p14:creationId xmlns:p14="http://schemas.microsoft.com/office/powerpoint/2010/main" val="2878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8" grpId="0" build="p"/>
      <p:bldP spid="9" grpId="0" build="p"/>
      <p:bldP spid="10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0"/>
            <a:ext cx="512064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60094" y="132870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Find the pairs.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6" y="2033127"/>
            <a:ext cx="10768687" cy="349616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571500" y="242653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muški rod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12DDEA4-C50E-4BDB-9391-0D3491867CE2}"/>
              </a:ext>
            </a:extLst>
          </p:cNvPr>
          <p:cNvSpPr txBox="1">
            <a:spLocks/>
          </p:cNvSpPr>
          <p:nvPr/>
        </p:nvSpPr>
        <p:spPr>
          <a:xfrm>
            <a:off x="9081525" y="346455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ženski rod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564F5D6-8A90-485A-859D-6D711EE3673A}"/>
              </a:ext>
            </a:extLst>
          </p:cNvPr>
          <p:cNvSpPr txBox="1">
            <a:spLocks/>
          </p:cNvSpPr>
          <p:nvPr/>
        </p:nvSpPr>
        <p:spPr>
          <a:xfrm>
            <a:off x="3175160" y="2609419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niece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0"/>
            <a:ext cx="512064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21999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</a:t>
            </a:r>
            <a:r>
              <a:rPr lang="hr-HR" sz="2000" b="1" dirty="0" err="1"/>
              <a:t>deals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spelling</a:t>
            </a:r>
            <a:r>
              <a:rPr lang="hr-HR" sz="2000" b="1" dirty="0"/>
              <a:t>. You have to circle and write the correct spelling.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9" y="1569945"/>
            <a:ext cx="8128861" cy="50263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9553263-79CE-4938-81CF-6C5E946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14" y="2800350"/>
            <a:ext cx="1759966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2966194" y="322382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wheelchair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3440D23-8184-4DC0-9AA4-B998243991CD}"/>
              </a:ext>
            </a:extLst>
          </p:cNvPr>
          <p:cNvSpPr txBox="1">
            <a:spLocks/>
          </p:cNvSpPr>
          <p:nvPr/>
        </p:nvSpPr>
        <p:spPr>
          <a:xfrm>
            <a:off x="8643946" y="1497330"/>
            <a:ext cx="3337278" cy="50263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i="1" dirty="0"/>
              <a:t>Practice here:</a:t>
            </a:r>
            <a:br>
              <a:rPr lang="hr-HR" sz="2000" b="1" dirty="0"/>
            </a:br>
            <a:r>
              <a:rPr lang="hr-HR" sz="2000" dirty="0">
                <a:hlinkClick r:id="rId5"/>
              </a:rPr>
              <a:t>https://www.e-sfera.hr/dodatni-digitalni-sadrzaji/e50174e8-8590-46c5-82ac-ef72da6b640d/</a:t>
            </a:r>
            <a:endParaRPr lang="hr-HR" sz="2000" dirty="0"/>
          </a:p>
          <a:p>
            <a:pPr algn="l"/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196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1"/>
            <a:ext cx="5131900" cy="6836357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631775" y="1122356"/>
            <a:ext cx="3261366" cy="652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Modern technology makes our lives easy. Read and complete with can or can’t to</a:t>
            </a:r>
            <a:r>
              <a:rPr lang="hr-HR" sz="2000" b="1" i="1" dirty="0"/>
              <a:t> </a:t>
            </a:r>
            <a:r>
              <a:rPr lang="en-US" sz="2000" b="1" i="1" dirty="0"/>
              <a:t>get correct sentences.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4" y="544541"/>
            <a:ext cx="8049053" cy="576891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9DE6104-2589-44FA-9475-4708222BD7A5}"/>
              </a:ext>
            </a:extLst>
          </p:cNvPr>
          <p:cNvSpPr txBox="1">
            <a:spLocks/>
          </p:cNvSpPr>
          <p:nvPr/>
        </p:nvSpPr>
        <p:spPr>
          <a:xfrm>
            <a:off x="1092392" y="177447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can’t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585EDCE-B37D-4BED-BEAB-3A489FF8B079}"/>
              </a:ext>
            </a:extLst>
          </p:cNvPr>
          <p:cNvSpPr txBox="1">
            <a:spLocks/>
          </p:cNvSpPr>
          <p:nvPr/>
        </p:nvSpPr>
        <p:spPr>
          <a:xfrm>
            <a:off x="1204686" y="2125426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can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8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2"/>
            <a:ext cx="5131900" cy="683237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38746" y="1678575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Use your ideas to complete these sentences.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71" y="2614422"/>
            <a:ext cx="5723216" cy="21972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9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2"/>
            <a:ext cx="5131900" cy="683237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7613967" y="415149"/>
            <a:ext cx="4436863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Check here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https://www.e-sfera.hr/dodatni-digitalni-sadrzaji/e50174e8-8590-46c5-82ac-ef72da6b640d/assets/audio/look_back_2_-grammar_rap.mp3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4" y="271268"/>
            <a:ext cx="7002639" cy="631546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9DE6104-2589-44FA-9475-4708222BD7A5}"/>
              </a:ext>
            </a:extLst>
          </p:cNvPr>
          <p:cNvSpPr txBox="1">
            <a:spLocks/>
          </p:cNvSpPr>
          <p:nvPr/>
        </p:nvSpPr>
        <p:spPr>
          <a:xfrm>
            <a:off x="2006745" y="1286451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585EDCE-B37D-4BED-BEAB-3A489FF8B079}"/>
              </a:ext>
            </a:extLst>
          </p:cNvPr>
          <p:cNvSpPr txBox="1">
            <a:spLocks/>
          </p:cNvSpPr>
          <p:nvPr/>
        </p:nvSpPr>
        <p:spPr>
          <a:xfrm>
            <a:off x="1929582" y="212857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DB7FBBF-D098-40DB-9DE9-0058B16752BC}"/>
              </a:ext>
            </a:extLst>
          </p:cNvPr>
          <p:cNvSpPr txBox="1">
            <a:spLocks/>
          </p:cNvSpPr>
          <p:nvPr/>
        </p:nvSpPr>
        <p:spPr>
          <a:xfrm>
            <a:off x="2552078" y="256017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A2CFC24-AFDF-4B31-B012-C8BCACBF071E}"/>
              </a:ext>
            </a:extLst>
          </p:cNvPr>
          <p:cNvSpPr txBox="1">
            <a:spLocks/>
          </p:cNvSpPr>
          <p:nvPr/>
        </p:nvSpPr>
        <p:spPr>
          <a:xfrm>
            <a:off x="2006744" y="298527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8781E35-A2BE-48D3-AF6E-6E19032B12F2}"/>
              </a:ext>
            </a:extLst>
          </p:cNvPr>
          <p:cNvSpPr txBox="1">
            <a:spLocks/>
          </p:cNvSpPr>
          <p:nvPr/>
        </p:nvSpPr>
        <p:spPr>
          <a:xfrm>
            <a:off x="2552077" y="342153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A4B0585B-69F9-4C17-B620-4779859B42BC}"/>
              </a:ext>
            </a:extLst>
          </p:cNvPr>
          <p:cNvSpPr txBox="1">
            <a:spLocks/>
          </p:cNvSpPr>
          <p:nvPr/>
        </p:nvSpPr>
        <p:spPr>
          <a:xfrm>
            <a:off x="2133803" y="3841986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7600AA3F-FD05-4A22-B175-A475282F85D1}"/>
              </a:ext>
            </a:extLst>
          </p:cNvPr>
          <p:cNvSpPr txBox="1">
            <a:spLocks/>
          </p:cNvSpPr>
          <p:nvPr/>
        </p:nvSpPr>
        <p:spPr>
          <a:xfrm>
            <a:off x="2565950" y="427407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0E1895FE-9943-48CE-8E0A-0B24540218C9}"/>
              </a:ext>
            </a:extLst>
          </p:cNvPr>
          <p:cNvSpPr txBox="1">
            <a:spLocks/>
          </p:cNvSpPr>
          <p:nvPr/>
        </p:nvSpPr>
        <p:spPr>
          <a:xfrm>
            <a:off x="2012374" y="467166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pic>
        <p:nvPicPr>
          <p:cNvPr id="5" name="05_23_Look_back_02">
            <a:hlinkClick r:id="" action="ppaction://media"/>
            <a:extLst>
              <a:ext uri="{FF2B5EF4-FFF2-40B4-BE49-F238E27FC236}">
                <a16:creationId xmlns:a16="http://schemas.microsoft.com/office/drawing/2014/main" id="{4F00CD49-1C76-45A9-B2FD-55540D143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1870" y="3428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 uiExpand="1" build="p"/>
      <p:bldP spid="16" grpId="0" build="p"/>
      <p:bldP spid="17" grpId="0" build="p"/>
      <p:bldP spid="18" grpId="0" build="p"/>
      <p:bldP spid="19" grpId="0" build="p"/>
      <p:bldP spid="20" grpId="0" build="p"/>
      <p:bldP spid="22" grpId="0" build="p"/>
      <p:bldP spid="23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" y="0"/>
            <a:ext cx="5122619" cy="685799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8" y="261254"/>
            <a:ext cx="5853521" cy="64291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35456E3-A86E-4509-85B1-E92CC646F942}"/>
              </a:ext>
            </a:extLst>
          </p:cNvPr>
          <p:cNvSpPr txBox="1">
            <a:spLocks/>
          </p:cNvSpPr>
          <p:nvPr/>
        </p:nvSpPr>
        <p:spPr>
          <a:xfrm>
            <a:off x="6458817" y="2888218"/>
            <a:ext cx="5428215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In </a:t>
            </a:r>
            <a:r>
              <a:rPr lang="hr-HR" sz="2100" i="1" dirty="0" err="1">
                <a:solidFill>
                  <a:srgbClr val="FF0000"/>
                </a:solidFill>
              </a:rPr>
              <a:t>this</a:t>
            </a:r>
            <a:r>
              <a:rPr lang="hr-HR" sz="2100" i="1" dirty="0">
                <a:solidFill>
                  <a:srgbClr val="FF0000"/>
                </a:solidFill>
              </a:rPr>
              <a:t> room </a:t>
            </a:r>
            <a:r>
              <a:rPr lang="hr-HR" sz="2100" i="1" dirty="0" err="1">
                <a:solidFill>
                  <a:srgbClr val="FF0000"/>
                </a:solidFill>
              </a:rPr>
              <a:t>there</a:t>
            </a:r>
            <a:r>
              <a:rPr lang="hr-HR" sz="2100" i="1" dirty="0">
                <a:solidFill>
                  <a:srgbClr val="FF0000"/>
                </a:solidFill>
              </a:rPr>
              <a:t> are </a:t>
            </a:r>
            <a:r>
              <a:rPr lang="hr-HR" sz="2100" i="1" dirty="0" err="1">
                <a:solidFill>
                  <a:srgbClr val="FF0000"/>
                </a:solidFill>
              </a:rPr>
              <a:t>three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balls</a:t>
            </a:r>
            <a:r>
              <a:rPr lang="hr-HR" sz="2100" i="1" dirty="0">
                <a:solidFill>
                  <a:srgbClr val="FF0000"/>
                </a:solidFill>
              </a:rPr>
              <a:t> on </a:t>
            </a: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floor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44D19DA1-9E50-4C5F-AB48-E0FF1EA25E88}"/>
              </a:ext>
            </a:extLst>
          </p:cNvPr>
          <p:cNvSpPr txBox="1">
            <a:spLocks/>
          </p:cNvSpPr>
          <p:nvPr/>
        </p:nvSpPr>
        <p:spPr>
          <a:xfrm>
            <a:off x="6458817" y="344692"/>
            <a:ext cx="5451242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Look</a:t>
            </a:r>
            <a:r>
              <a:rPr lang="hr-HR" sz="2000" b="1" dirty="0"/>
              <a:t> at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pictures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speaking</a:t>
            </a:r>
            <a:r>
              <a:rPr lang="hr-HR" sz="2000" b="1" dirty="0"/>
              <a:t> </a:t>
            </a:r>
            <a:r>
              <a:rPr lang="hr-HR" sz="2000" b="1" dirty="0" err="1"/>
              <a:t>section</a:t>
            </a:r>
            <a:r>
              <a:rPr lang="hr-HR" sz="2000" b="1" dirty="0"/>
              <a:t>. Call one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friends</a:t>
            </a:r>
            <a:r>
              <a:rPr lang="hr-HR" sz="2000" b="1" dirty="0"/>
              <a:t> </a:t>
            </a:r>
            <a:r>
              <a:rPr lang="hr-HR" sz="2000" b="1" dirty="0" err="1"/>
              <a:t>from</a:t>
            </a:r>
            <a:r>
              <a:rPr lang="hr-HR" sz="2000" b="1" dirty="0"/>
              <a:t> </a:t>
            </a:r>
            <a:r>
              <a:rPr lang="hr-HR" sz="2000" b="1" dirty="0" err="1"/>
              <a:t>class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describe</a:t>
            </a:r>
            <a:r>
              <a:rPr lang="hr-HR" sz="2000" b="1" dirty="0"/>
              <a:t> one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rooms</a:t>
            </a:r>
            <a:r>
              <a:rPr lang="hr-HR" sz="2000" b="1" dirty="0"/>
              <a:t> to </a:t>
            </a:r>
            <a:r>
              <a:rPr lang="hr-HR" sz="2000" b="1" dirty="0" err="1"/>
              <a:t>him</a:t>
            </a:r>
            <a:r>
              <a:rPr lang="hr-HR" sz="2000" b="1" dirty="0"/>
              <a:t>/</a:t>
            </a:r>
            <a:r>
              <a:rPr lang="hr-HR" sz="2000" b="1" dirty="0" err="1"/>
              <a:t>her</a:t>
            </a:r>
            <a:r>
              <a:rPr lang="hr-HR" sz="2000" b="1" dirty="0"/>
              <a:t>. Your friend must guess which room you are talking about.</a:t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22041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397</Words>
  <Application>Microsoft Office PowerPoint</Application>
  <PresentationFormat>Widescreen</PresentationFormat>
  <Paragraphs>55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236</cp:revision>
  <dcterms:created xsi:type="dcterms:W3CDTF">2017-01-15T10:30:28Z</dcterms:created>
  <dcterms:modified xsi:type="dcterms:W3CDTF">2022-07-06T09:18:57Z</dcterms:modified>
</cp:coreProperties>
</file>